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Tenor Sans" charset="1" panose="02000000000000000000"/>
      <p:regular r:id="rId20"/>
    </p:embeddedFont>
    <p:embeddedFont>
      <p:font typeface="Clear Sans" charset="1" panose="020B0503030202020304"/>
      <p:regular r:id="rId21"/>
    </p:embeddedFont>
    <p:embeddedFont>
      <p:font typeface="Clear Sans Medium" charset="1" panose="020B0603030202020304"/>
      <p:regular r:id="rId22"/>
    </p:embeddedFont>
    <p:embeddedFont>
      <p:font typeface="Clear Sans Bold" charset="1" panose="020B08030302020203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png" Type="http://schemas.openxmlformats.org/officeDocument/2006/relationships/image"/><Relationship Id="rId5" Target="../media/image2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2895613"/>
            <a:ext cx="9763125" cy="5171939"/>
            <a:chOff x="0" y="0"/>
            <a:chExt cx="13017500" cy="689591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90500"/>
              <a:ext cx="13017500" cy="5499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500"/>
                </a:lnSpc>
              </a:pPr>
              <a:r>
                <a:rPr lang="en-US" sz="10500" spc="-210">
                  <a:solidFill>
                    <a:srgbClr val="FEFCEE"/>
                  </a:solidFill>
                  <a:latin typeface="Tenor Sans"/>
                  <a:ea typeface="Tenor Sans"/>
                  <a:cs typeface="Tenor Sans"/>
                  <a:sym typeface="Tenor Sans"/>
                </a:rPr>
                <a:t>AirAware: Smart Air Quality System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6199644"/>
              <a:ext cx="13017500" cy="69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48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PRESENTED BY [YOUR NAME]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178358" y="0"/>
            <a:ext cx="6159682" cy="10287000"/>
            <a:chOff x="0" y="0"/>
            <a:chExt cx="1622303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22303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22303">
                  <a:moveTo>
                    <a:pt x="0" y="0"/>
                  </a:moveTo>
                  <a:lnTo>
                    <a:pt x="1622303" y="0"/>
                  </a:lnTo>
                  <a:lnTo>
                    <a:pt x="162230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1622303" cy="27093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8774635" y="7396104"/>
            <a:ext cx="6274865" cy="4114800"/>
          </a:xfrm>
          <a:custGeom>
            <a:avLst/>
            <a:gdLst/>
            <a:ahLst/>
            <a:cxnLst/>
            <a:rect r="r" b="b" t="t" l="l"/>
            <a:pathLst>
              <a:path h="4114800" w="6274865">
                <a:moveTo>
                  <a:pt x="0" y="0"/>
                </a:moveTo>
                <a:lnTo>
                  <a:pt x="6274865" y="0"/>
                </a:lnTo>
                <a:lnTo>
                  <a:pt x="62748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2178358" y="2895613"/>
            <a:ext cx="6109642" cy="4337602"/>
          </a:xfrm>
          <a:custGeom>
            <a:avLst/>
            <a:gdLst/>
            <a:ahLst/>
            <a:cxnLst/>
            <a:rect r="r" b="b" t="t" l="l"/>
            <a:pathLst>
              <a:path h="4337602" w="6109642">
                <a:moveTo>
                  <a:pt x="0" y="0"/>
                </a:moveTo>
                <a:lnTo>
                  <a:pt x="6109642" y="0"/>
                </a:lnTo>
                <a:lnTo>
                  <a:pt x="6109642" y="4337602"/>
                </a:lnTo>
                <a:lnTo>
                  <a:pt x="0" y="43376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0426" r="0" b="-20426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1562100"/>
            <a:ext cx="6886575" cy="2232687"/>
            <a:chOff x="0" y="0"/>
            <a:chExt cx="9182100" cy="297691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91821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PYTHON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019211"/>
              <a:ext cx="9182100" cy="19577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Python is a versatile programming language widely used in data analysis, machine learning, and application development, offering extensive libraries for various tasks including data manipulation and visualization.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296400" y="1562100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96400" y="4248150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02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734675" y="6934200"/>
            <a:ext cx="6886575" cy="1861212"/>
            <a:chOff x="0" y="0"/>
            <a:chExt cx="9182100" cy="248161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91821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MACHINE LEARNING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019211"/>
              <a:ext cx="91821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Mach</a:t>
              </a: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ine learning trains and deploys the best-performing time-series models (Prophet, LSTM, XGBoost) to generate reliable AQI forecasts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9296400" y="6934200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6750" y="1562100"/>
            <a:ext cx="7191375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</a:pPr>
            <a:r>
              <a:rPr lang="en-US" sz="6999" spc="-139">
                <a:solidFill>
                  <a:srgbClr val="FEFCEE"/>
                </a:solidFill>
                <a:latin typeface="Tenor Sans"/>
                <a:ea typeface="Tenor Sans"/>
                <a:cs typeface="Tenor Sans"/>
                <a:sym typeface="Tenor Sans"/>
              </a:rPr>
              <a:t>Tech Stack Overview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734675" y="4248150"/>
            <a:ext cx="6886575" cy="2232687"/>
            <a:chOff x="0" y="0"/>
            <a:chExt cx="9182100" cy="297691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0"/>
              <a:ext cx="91821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STREAMLIT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019211"/>
              <a:ext cx="9182100" cy="19577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Streamlit is an open-source app framework specifically for machine learning and data science projects, allowing developers to create interactive web applications easily and quickly, enhancing user engagement.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-3137432" y="7200900"/>
            <a:ext cx="6274865" cy="4114800"/>
          </a:xfrm>
          <a:custGeom>
            <a:avLst/>
            <a:gdLst/>
            <a:ahLst/>
            <a:cxnLst/>
            <a:rect r="r" b="b" t="t" l="l"/>
            <a:pathLst>
              <a:path h="4114800" w="6274865">
                <a:moveTo>
                  <a:pt x="0" y="0"/>
                </a:moveTo>
                <a:lnTo>
                  <a:pt x="6274864" y="0"/>
                </a:lnTo>
                <a:lnTo>
                  <a:pt x="62748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9118" y="4248123"/>
            <a:ext cx="4007657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79"/>
              </a:lnSpc>
              <a:spcBef>
                <a:spcPct val="0"/>
              </a:spcBef>
            </a:pPr>
            <a:r>
              <a:rPr lang="en-US" b="true" sz="2400" strike="noStrike" u="none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DATA INPUT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422218" y="4248123"/>
            <a:ext cx="4007657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79"/>
              </a:lnSpc>
              <a:spcBef>
                <a:spcPct val="0"/>
              </a:spcBef>
            </a:pPr>
            <a:r>
              <a:rPr lang="en-US" b="true" sz="2400" strike="noStrike" u="none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PREPROCESSING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6723923">
            <a:off x="13666568" y="-2297777"/>
            <a:ext cx="6274865" cy="4114800"/>
          </a:xfrm>
          <a:custGeom>
            <a:avLst/>
            <a:gdLst/>
            <a:ahLst/>
            <a:cxnLst/>
            <a:rect r="r" b="b" t="t" l="l"/>
            <a:pathLst>
              <a:path h="4114800" w="6274865">
                <a:moveTo>
                  <a:pt x="0" y="0"/>
                </a:moveTo>
                <a:lnTo>
                  <a:pt x="6274865" y="0"/>
                </a:lnTo>
                <a:lnTo>
                  <a:pt x="62748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669118" y="5991225"/>
            <a:ext cx="4007657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 strike="noStrike" u="none">
                <a:solidFill>
                  <a:srgbClr val="FEFCEE"/>
                </a:solidFill>
                <a:latin typeface="Clear Sans"/>
                <a:ea typeface="Clear Sans"/>
                <a:cs typeface="Clear Sans"/>
                <a:sym typeface="Clear Sans"/>
              </a:rPr>
              <a:t>Collect initial air quality data for analysis.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422218" y="5991225"/>
            <a:ext cx="4007657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 strike="noStrike" u="none">
                <a:solidFill>
                  <a:srgbClr val="FEFCEE"/>
                </a:solidFill>
                <a:latin typeface="Clear Sans"/>
                <a:ea typeface="Clear Sans"/>
                <a:cs typeface="Clear Sans"/>
                <a:sym typeface="Clear Sans"/>
              </a:rPr>
              <a:t>Clean and prepare data for model training.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66750" y="1562100"/>
            <a:ext cx="1551622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 spc="-139" strike="noStrike" u="none">
                <a:solidFill>
                  <a:srgbClr val="FEFCEE"/>
                </a:solidFill>
                <a:latin typeface="Tenor Sans"/>
                <a:ea typeface="Tenor Sans"/>
                <a:cs typeface="Tenor Sans"/>
                <a:sym typeface="Tenor Sans"/>
              </a:rPr>
              <a:t>Project Timeline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750081" y="5143500"/>
            <a:ext cx="17850263" cy="0"/>
          </a:xfrm>
          <a:prstGeom prst="line">
            <a:avLst/>
          </a:prstGeom>
          <a:ln cap="flat" w="19050">
            <a:solidFill>
              <a:srgbClr val="EFE29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0">
            <a:off x="669118" y="5062538"/>
            <a:ext cx="161925" cy="161925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FE29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6422218" y="5062538"/>
            <a:ext cx="161925" cy="161925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FE293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2175318" y="5062538"/>
            <a:ext cx="161925" cy="161925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FE293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2175318" y="4248123"/>
            <a:ext cx="4007657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79"/>
              </a:lnSpc>
              <a:spcBef>
                <a:spcPct val="0"/>
              </a:spcBef>
            </a:pPr>
            <a:r>
              <a:rPr lang="en-US" b="true" sz="2400" strike="noStrike" u="none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ML MODELS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75318" y="5991225"/>
            <a:ext cx="4007657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 strike="noStrike" u="none">
                <a:solidFill>
                  <a:srgbClr val="FEFCEE"/>
                </a:solidFill>
                <a:latin typeface="Clear Sans"/>
                <a:ea typeface="Clear Sans"/>
                <a:cs typeface="Clear Sans"/>
                <a:sym typeface="Clear Sans"/>
              </a:rPr>
              <a:t>Apply machine learning techniques for predictions.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666750"/>
            <a:ext cx="4010025" cy="2686050"/>
            <a:chOff x="0" y="0"/>
            <a:chExt cx="1029283" cy="6894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9283" cy="689449"/>
            </a:xfrm>
            <a:custGeom>
              <a:avLst/>
              <a:gdLst/>
              <a:ahLst/>
              <a:cxnLst/>
              <a:rect r="r" b="b" t="t" l="l"/>
              <a:pathLst>
                <a:path h="689449" w="1029283">
                  <a:moveTo>
                    <a:pt x="0" y="0"/>
                  </a:moveTo>
                  <a:lnTo>
                    <a:pt x="1029283" y="0"/>
                  </a:lnTo>
                  <a:lnTo>
                    <a:pt x="1029283" y="689449"/>
                  </a:lnTo>
                  <a:lnTo>
                    <a:pt x="0" y="689449"/>
                  </a:lnTo>
                  <a:close/>
                </a:path>
              </a:pathLst>
            </a:custGeom>
            <a:blipFill>
              <a:blip r:embed="rId2"/>
              <a:stretch>
                <a:fillRect l="0" t="-24645" r="0" b="-24645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3611225" y="5143500"/>
            <a:ext cx="4010025" cy="2685025"/>
            <a:chOff x="0" y="0"/>
            <a:chExt cx="1029283" cy="68918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29283" cy="689186"/>
            </a:xfrm>
            <a:custGeom>
              <a:avLst/>
              <a:gdLst/>
              <a:ahLst/>
              <a:cxnLst/>
              <a:rect r="r" b="b" t="t" l="l"/>
              <a:pathLst>
                <a:path h="689186" w="1029283">
                  <a:moveTo>
                    <a:pt x="0" y="0"/>
                  </a:moveTo>
                  <a:lnTo>
                    <a:pt x="1029283" y="0"/>
                  </a:lnTo>
                  <a:lnTo>
                    <a:pt x="1029283" y="689186"/>
                  </a:lnTo>
                  <a:lnTo>
                    <a:pt x="0" y="689186"/>
                  </a:lnTo>
                  <a:close/>
                </a:path>
              </a:pathLst>
            </a:custGeom>
            <a:blipFill>
              <a:blip r:embed="rId3"/>
              <a:stretch>
                <a:fillRect l="-252" t="0" r="-252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3611225" y="666750"/>
            <a:ext cx="4010025" cy="2686050"/>
            <a:chOff x="0" y="0"/>
            <a:chExt cx="1029283" cy="68944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29283" cy="689449"/>
            </a:xfrm>
            <a:custGeom>
              <a:avLst/>
              <a:gdLst/>
              <a:ahLst/>
              <a:cxnLst/>
              <a:rect r="r" b="b" t="t" l="l"/>
              <a:pathLst>
                <a:path h="689449" w="1029283">
                  <a:moveTo>
                    <a:pt x="0" y="0"/>
                  </a:moveTo>
                  <a:lnTo>
                    <a:pt x="1029283" y="0"/>
                  </a:lnTo>
                  <a:lnTo>
                    <a:pt x="1029283" y="689449"/>
                  </a:lnTo>
                  <a:lnTo>
                    <a:pt x="0" y="689449"/>
                  </a:lnTo>
                  <a:close/>
                </a:path>
              </a:pathLst>
            </a:custGeom>
            <a:blipFill>
              <a:blip r:embed="rId4"/>
              <a:stretch>
                <a:fillRect l="-11735" t="0" r="-11735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9296400" y="5142071"/>
            <a:ext cx="4010025" cy="2686454"/>
            <a:chOff x="0" y="0"/>
            <a:chExt cx="1029283" cy="6895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29283" cy="689552"/>
            </a:xfrm>
            <a:custGeom>
              <a:avLst/>
              <a:gdLst/>
              <a:ahLst/>
              <a:cxnLst/>
              <a:rect r="r" b="b" t="t" l="l"/>
              <a:pathLst>
                <a:path h="689552" w="1029283">
                  <a:moveTo>
                    <a:pt x="0" y="0"/>
                  </a:moveTo>
                  <a:lnTo>
                    <a:pt x="1029283" y="0"/>
                  </a:lnTo>
                  <a:lnTo>
                    <a:pt x="1029283" y="689552"/>
                  </a:lnTo>
                  <a:lnTo>
                    <a:pt x="0" y="689552"/>
                  </a:lnTo>
                  <a:close/>
                </a:path>
              </a:pathLst>
            </a:custGeom>
            <a:blipFill>
              <a:blip r:embed="rId5"/>
              <a:stretch>
                <a:fillRect l="-9549" t="0" r="-9549" b="0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-3137432" y="7200900"/>
            <a:ext cx="6274865" cy="4114800"/>
          </a:xfrm>
          <a:custGeom>
            <a:avLst/>
            <a:gdLst/>
            <a:ahLst/>
            <a:cxnLst/>
            <a:rect r="r" b="b" t="t" l="l"/>
            <a:pathLst>
              <a:path h="4114800" w="6274865">
                <a:moveTo>
                  <a:pt x="0" y="0"/>
                </a:moveTo>
                <a:lnTo>
                  <a:pt x="6274864" y="0"/>
                </a:lnTo>
                <a:lnTo>
                  <a:pt x="62748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11" id="11"/>
          <p:cNvGrpSpPr/>
          <p:nvPr/>
        </p:nvGrpSpPr>
        <p:grpSpPr>
          <a:xfrm rot="0">
            <a:off x="9296400" y="3678079"/>
            <a:ext cx="4010025" cy="1140142"/>
            <a:chOff x="0" y="0"/>
            <a:chExt cx="5346700" cy="152019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5346700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 strike="noStrike" u="none">
                  <a:solidFill>
                    <a:srgbClr val="FEFCEE"/>
                  </a:solidFill>
                  <a:latin typeface="Clear Sans Medium"/>
                  <a:ea typeface="Clear Sans Medium"/>
                  <a:cs typeface="Clear Sans Medium"/>
                  <a:sym typeface="Clear Sans Medium"/>
                </a:rPr>
                <a:t>INSTALL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6702" y="553085"/>
              <a:ext cx="5329998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Download and install necessary packages.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611225" y="3678079"/>
            <a:ext cx="4010025" cy="1140142"/>
            <a:chOff x="0" y="0"/>
            <a:chExt cx="5346700" cy="152019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47625"/>
              <a:ext cx="5346700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 strike="noStrike" u="none">
                  <a:solidFill>
                    <a:srgbClr val="FEFCEE"/>
                  </a:solidFill>
                  <a:latin typeface="Clear Sans Medium"/>
                  <a:ea typeface="Clear Sans Medium"/>
                  <a:cs typeface="Clear Sans Medium"/>
                  <a:sym typeface="Clear Sans Medium"/>
                </a:rPr>
                <a:t>PLACE DATASETS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6702" y="553085"/>
              <a:ext cx="5329998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Upload datasets in the required folder.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296400" y="8264426"/>
            <a:ext cx="4010025" cy="1140142"/>
            <a:chOff x="0" y="0"/>
            <a:chExt cx="5346700" cy="1520190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47625"/>
              <a:ext cx="5346700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 strike="noStrike" u="none">
                  <a:solidFill>
                    <a:srgbClr val="FEFCEE"/>
                  </a:solidFill>
                  <a:latin typeface="Clear Sans Medium"/>
                  <a:ea typeface="Clear Sans Medium"/>
                  <a:cs typeface="Clear Sans Medium"/>
                  <a:sym typeface="Clear Sans Medium"/>
                </a:rPr>
                <a:t>ADMIN MODE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6702" y="553085"/>
              <a:ext cx="5329998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Access mode for training ML models.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611225" y="8264426"/>
            <a:ext cx="4010025" cy="1140142"/>
            <a:chOff x="0" y="0"/>
            <a:chExt cx="5346700" cy="1520190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-47625"/>
              <a:ext cx="5346700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 strike="noStrike" u="none">
                  <a:solidFill>
                    <a:srgbClr val="FEFCEE"/>
                  </a:solidFill>
                  <a:latin typeface="Clear Sans Medium"/>
                  <a:ea typeface="Clear Sans Medium"/>
                  <a:cs typeface="Clear Sans Medium"/>
                  <a:sym typeface="Clear Sans Medium"/>
                </a:rPr>
                <a:t>USER MODE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16702" y="553085"/>
              <a:ext cx="5329998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Mode for making predictions on data.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668089" y="657225"/>
            <a:ext cx="6885236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sz="7000" spc="-140">
                <a:solidFill>
                  <a:srgbClr val="FEFCEE"/>
                </a:solidFill>
                <a:latin typeface="Tenor Sans"/>
                <a:ea typeface="Tenor Sans"/>
                <a:cs typeface="Tenor Sans"/>
                <a:sym typeface="Tenor Sans"/>
              </a:rPr>
              <a:t>Steps to Run the Project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1562100"/>
            <a:ext cx="6886575" cy="2232687"/>
            <a:chOff x="0" y="0"/>
            <a:chExt cx="9182100" cy="297691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91821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IOT INTEGRATION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019211"/>
              <a:ext cx="9182100" cy="19577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Integrating IoT sensors will enable </a:t>
              </a:r>
              <a:r>
                <a:rPr lang="en-US" b="true" sz="21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real-time data collection</a:t>
              </a: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 and monitoring, enhancing the accuracy of air quality predictions and allowing for timely alerts to pollution spikes.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296400" y="1562100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96400" y="4248150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02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734675" y="7491413"/>
            <a:ext cx="6886575" cy="2232687"/>
            <a:chOff x="0" y="0"/>
            <a:chExt cx="9182100" cy="297691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91821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CLOUD DEPLOYMENT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019211"/>
              <a:ext cx="9182100" cy="19577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Utilizing cloud infrastructure will provide scalability and flexibility, allowing for broader data access, improved collaboration, and enhanced performance of the AirAware system across diverse regions.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9296400" y="7491413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6750" y="1562100"/>
            <a:ext cx="7191375" cy="317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</a:pPr>
            <a:r>
              <a:rPr lang="en-US" sz="6999" spc="-139">
                <a:solidFill>
                  <a:srgbClr val="FEFCEE"/>
                </a:solidFill>
                <a:latin typeface="Tenor Sans"/>
                <a:ea typeface="Tenor Sans"/>
                <a:cs typeface="Tenor Sans"/>
                <a:sym typeface="Tenor Sans"/>
              </a:rPr>
              <a:t>Future Enhancements of AirAware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734675" y="4248150"/>
            <a:ext cx="6886575" cy="2975637"/>
            <a:chOff x="0" y="0"/>
            <a:chExt cx="9182100" cy="396751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0"/>
              <a:ext cx="91821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IN</a:t>
              </a: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TEGRATION WITH WEATHER APIS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019211"/>
              <a:ext cx="9182100" cy="2948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Integration with weather APIs enables the system to incorporate real-time meteorological data such as temperature, humidity, and wind speed. This enhances AQI prediction accuracy by capturing environmental factors that directly influence pollutant dispersion and concentration.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-3137432" y="7200900"/>
            <a:ext cx="6274865" cy="4114800"/>
          </a:xfrm>
          <a:custGeom>
            <a:avLst/>
            <a:gdLst/>
            <a:ahLst/>
            <a:cxnLst/>
            <a:rect r="r" b="b" t="t" l="l"/>
            <a:pathLst>
              <a:path h="4114800" w="6274865">
                <a:moveTo>
                  <a:pt x="0" y="0"/>
                </a:moveTo>
                <a:lnTo>
                  <a:pt x="6274864" y="0"/>
                </a:lnTo>
                <a:lnTo>
                  <a:pt x="62748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926989">
            <a:off x="-12431368" y="-8975965"/>
            <a:ext cx="27274407" cy="25058977"/>
          </a:xfrm>
          <a:custGeom>
            <a:avLst/>
            <a:gdLst/>
            <a:ahLst/>
            <a:cxnLst/>
            <a:rect r="r" b="b" t="t" l="l"/>
            <a:pathLst>
              <a:path h="25058977" w="27274407">
                <a:moveTo>
                  <a:pt x="0" y="0"/>
                </a:moveTo>
                <a:lnTo>
                  <a:pt x="27274407" y="0"/>
                </a:lnTo>
                <a:lnTo>
                  <a:pt x="27274407" y="25058977"/>
                </a:lnTo>
                <a:lnTo>
                  <a:pt x="0" y="250589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5111384">
            <a:off x="13680135" y="1098024"/>
            <a:ext cx="12122938" cy="11672351"/>
          </a:xfrm>
          <a:custGeom>
            <a:avLst/>
            <a:gdLst/>
            <a:ahLst/>
            <a:cxnLst/>
            <a:rect r="r" b="b" t="t" l="l"/>
            <a:pathLst>
              <a:path h="11672351" w="12122938">
                <a:moveTo>
                  <a:pt x="0" y="0"/>
                </a:moveTo>
                <a:lnTo>
                  <a:pt x="12122939" y="0"/>
                </a:lnTo>
                <a:lnTo>
                  <a:pt x="12122939" y="11672352"/>
                </a:lnTo>
                <a:lnTo>
                  <a:pt x="0" y="116723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66750" y="1562100"/>
            <a:ext cx="11381480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</a:pPr>
            <a:r>
              <a:rPr lang="en-US" sz="6999" spc="-139">
                <a:solidFill>
                  <a:srgbClr val="FEFCEE"/>
                </a:solidFill>
                <a:latin typeface="Tenor Sans"/>
                <a:ea typeface="Tenor Sans"/>
                <a:cs typeface="Tenor Sans"/>
                <a:sym typeface="Tenor Sans"/>
              </a:rPr>
              <a:t>Thank You for Your Attention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666750" y="4445689"/>
            <a:ext cx="9000151" cy="3836693"/>
            <a:chOff x="0" y="0"/>
            <a:chExt cx="12000202" cy="511559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76200"/>
              <a:ext cx="12000202" cy="5638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2400" u="none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EMAIL CONTACT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567135"/>
              <a:ext cx="12000202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codingshiven15@gmail.com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714475"/>
              <a:ext cx="12000202" cy="5638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GITHUB LINK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357810"/>
              <a:ext cx="12000202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https://github.com/ShivenPoojary01/Infosys_AirQuality_Oct-Nov_2025_Shiven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4000450"/>
              <a:ext cx="12000202" cy="5638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PROJECT LINK (DASHBOARD 4)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4643786"/>
              <a:ext cx="12000202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https://airawareshiven158.streamlit.app/?embed_options=light_theme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47504" y="7663601"/>
            <a:ext cx="6274865" cy="4114800"/>
          </a:xfrm>
          <a:custGeom>
            <a:avLst/>
            <a:gdLst/>
            <a:ahLst/>
            <a:cxnLst/>
            <a:rect r="r" b="b" t="t" l="l"/>
            <a:pathLst>
              <a:path h="4114800" w="6274865">
                <a:moveTo>
                  <a:pt x="0" y="0"/>
                </a:moveTo>
                <a:lnTo>
                  <a:pt x="6274865" y="0"/>
                </a:lnTo>
                <a:lnTo>
                  <a:pt x="62748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150196" y="0"/>
            <a:ext cx="7137804" cy="11081930"/>
          </a:xfrm>
          <a:custGeom>
            <a:avLst/>
            <a:gdLst/>
            <a:ahLst/>
            <a:cxnLst/>
            <a:rect r="r" b="b" t="t" l="l"/>
            <a:pathLst>
              <a:path h="11081930" w="7137804">
                <a:moveTo>
                  <a:pt x="0" y="0"/>
                </a:moveTo>
                <a:lnTo>
                  <a:pt x="7137804" y="0"/>
                </a:lnTo>
                <a:lnTo>
                  <a:pt x="7137804" y="11081930"/>
                </a:lnTo>
                <a:lnTo>
                  <a:pt x="0" y="110819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716" t="0" r="-11084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66750" y="1562100"/>
            <a:ext cx="9763125" cy="4998509"/>
            <a:chOff x="0" y="0"/>
            <a:chExt cx="13017500" cy="666467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13017500" cy="2819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</a:pPr>
              <a:r>
                <a:rPr lang="en-US" sz="6999" spc="-139">
                  <a:solidFill>
                    <a:srgbClr val="FEFCEE"/>
                  </a:solidFill>
                  <a:latin typeface="Tenor Sans"/>
                  <a:ea typeface="Tenor Sans"/>
                  <a:cs typeface="Tenor Sans"/>
                  <a:sym typeface="Tenor Sans"/>
                </a:rPr>
                <a:t>Understanding Air Quality Index (AQI)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533739"/>
              <a:ext cx="13017500" cy="5300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Medium"/>
                  <a:ea typeface="Clear Sans Medium"/>
                  <a:cs typeface="Clear Sans Medium"/>
                  <a:sym typeface="Clear Sans Medium"/>
                </a:rPr>
                <a:t>IMPORTANCE OF AQI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4727522"/>
              <a:ext cx="13017500" cy="19371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The </a:t>
              </a:r>
              <a:r>
                <a:rPr lang="en-US" b="true" sz="2099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Air Quality Index (AQI)</a:t>
              </a:r>
              <a:r>
                <a:rPr lang="en-US" sz="2099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 measures air pollution levels. It helps the public understand air quality conditions. The scale ranges from 0 to 500, indicating the potential health impacts based on pollutant concentration, guiding individuals on outdoor activities.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734675" y="1571625"/>
            <a:ext cx="6886575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PM2.5/PM10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734675" y="2196465"/>
            <a:ext cx="6886575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</a:pPr>
            <a:r>
              <a:rPr lang="en-US" sz="2100">
                <a:solidFill>
                  <a:srgbClr val="FEFCEE"/>
                </a:solidFill>
                <a:latin typeface="Clear Sans"/>
                <a:ea typeface="Clear Sans"/>
                <a:cs typeface="Clear Sans"/>
                <a:sym typeface="Clear Sans"/>
              </a:rPr>
              <a:t>PM2.5 is finer and more harmful; PM10 is larger. Both lower air quality and harm breathing.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605359" y="1562100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05359" y="3305175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34675" y="5452110"/>
            <a:ext cx="6886575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NO2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34675" y="6147435"/>
            <a:ext cx="6886575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</a:pPr>
            <a:r>
              <a:rPr lang="en-US" sz="2100">
                <a:solidFill>
                  <a:srgbClr val="FEFCEE"/>
                </a:solidFill>
                <a:latin typeface="Clear Sans"/>
                <a:ea typeface="Clear Sans"/>
                <a:cs typeface="Clear Sans"/>
                <a:sym typeface="Clear Sans"/>
              </a:rPr>
              <a:t>Nitrogen dioxide (NO2) results from vehicle emissions and industrial activities. It can aggravate respiratory diseases and is a key contributor to smog formation, impacting air quality significantly.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05359" y="5442585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6750" y="1562100"/>
            <a:ext cx="7191375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</a:pPr>
            <a:r>
              <a:rPr lang="en-US" sz="6999" spc="-139">
                <a:solidFill>
                  <a:srgbClr val="FEFCEE"/>
                </a:solidFill>
                <a:latin typeface="Tenor Sans"/>
                <a:ea typeface="Tenor Sans"/>
                <a:cs typeface="Tenor Sans"/>
                <a:sym typeface="Tenor Sans"/>
              </a:rPr>
              <a:t>Factors Influencing AQI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34675" y="3314700"/>
            <a:ext cx="6886575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C</a:t>
            </a:r>
            <a:r>
              <a:rPr lang="en-US" b="true" sz="2400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O2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-2822292" y="6750699"/>
            <a:ext cx="6274865" cy="4114800"/>
          </a:xfrm>
          <a:custGeom>
            <a:avLst/>
            <a:gdLst/>
            <a:ahLst/>
            <a:cxnLst/>
            <a:rect r="r" b="b" t="t" l="l"/>
            <a:pathLst>
              <a:path h="4114800" w="6274865">
                <a:moveTo>
                  <a:pt x="0" y="0"/>
                </a:moveTo>
                <a:lnTo>
                  <a:pt x="6274865" y="0"/>
                </a:lnTo>
                <a:lnTo>
                  <a:pt x="627486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2" id="12"/>
          <p:cNvSpPr txBox="true"/>
          <p:nvPr/>
        </p:nvSpPr>
        <p:spPr>
          <a:xfrm rot="0">
            <a:off x="10734675" y="3800475"/>
            <a:ext cx="6886575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</a:pPr>
            <a:r>
              <a:rPr lang="en-US" sz="2100">
                <a:solidFill>
                  <a:srgbClr val="FEFCEE"/>
                </a:solidFill>
                <a:latin typeface="Clear Sans"/>
                <a:ea typeface="Clear Sans"/>
                <a:cs typeface="Clear Sans"/>
                <a:sym typeface="Clear Sans"/>
              </a:rPr>
              <a:t>Carbon monoxide (CO) is a colorless gas produced by incomplete combustion of fossil fuels, impacting air quality and leading to serious health issues when inhaled.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34675" y="7941945"/>
            <a:ext cx="6886575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79"/>
              </a:lnSpc>
              <a:spcBef>
                <a:spcPct val="0"/>
              </a:spcBef>
            </a:pPr>
            <a:r>
              <a:rPr lang="en-US" b="true" sz="2400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SO2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05359" y="7937182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734675" y="8427720"/>
            <a:ext cx="6886575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</a:pPr>
            <a:r>
              <a:rPr lang="en-US" sz="2100">
                <a:solidFill>
                  <a:srgbClr val="FEFCEE"/>
                </a:solidFill>
                <a:latin typeface="Clear Sans"/>
                <a:ea typeface="Clear Sans"/>
                <a:cs typeface="Clear Sans"/>
                <a:sym typeface="Clear Sans"/>
              </a:rPr>
              <a:t>Sulfur dioxide (SO2) is emitted from industrial processes and burning fossil fuels; it contributes to acid rain and respiratory problems, affecting both human health and the environment.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72950" y="0"/>
            <a:ext cx="6115050" cy="10287000"/>
            <a:chOff x="0" y="0"/>
            <a:chExt cx="947381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7381" cy="1593725"/>
            </a:xfrm>
            <a:custGeom>
              <a:avLst/>
              <a:gdLst/>
              <a:ahLst/>
              <a:cxnLst/>
              <a:rect r="r" b="b" t="t" l="l"/>
              <a:pathLst>
                <a:path h="1593725" w="947381">
                  <a:moveTo>
                    <a:pt x="0" y="0"/>
                  </a:moveTo>
                  <a:lnTo>
                    <a:pt x="947381" y="0"/>
                  </a:lnTo>
                  <a:lnTo>
                    <a:pt x="947381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34112" t="0" r="-3411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1562100"/>
            <a:ext cx="9763125" cy="5158784"/>
            <a:chOff x="0" y="0"/>
            <a:chExt cx="13017500" cy="687837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4727729"/>
              <a:ext cx="13017500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UNDERSTANDING HOW POLLUTANTS ARE DETECTED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921547"/>
              <a:ext cx="13017500" cy="9568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Various advanced measurement techniques are employed to accurately assess air pollutants, ensuring reliable data for air quality analysis and forecasting.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0"/>
              <a:ext cx="13017500" cy="4223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</a:pPr>
              <a:r>
                <a:rPr lang="en-US" sz="6999" spc="-139">
                  <a:solidFill>
                    <a:srgbClr val="FEFCEE"/>
                  </a:solidFill>
                  <a:latin typeface="Tenor Sans"/>
                  <a:ea typeface="Tenor Sans"/>
                  <a:cs typeface="Tenor Sans"/>
                  <a:sym typeface="Tenor Sans"/>
                </a:rPr>
                <a:t>Measurement Techniques for Air Pollutants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087176">
            <a:off x="3189187" y="-10712043"/>
            <a:ext cx="14136818" cy="12003443"/>
          </a:xfrm>
          <a:custGeom>
            <a:avLst/>
            <a:gdLst/>
            <a:ahLst/>
            <a:cxnLst/>
            <a:rect r="r" b="b" t="t" l="l"/>
            <a:pathLst>
              <a:path h="12003443" w="14136818">
                <a:moveTo>
                  <a:pt x="0" y="0"/>
                </a:moveTo>
                <a:lnTo>
                  <a:pt x="14136818" y="0"/>
                </a:lnTo>
                <a:lnTo>
                  <a:pt x="14136818" y="12003443"/>
                </a:lnTo>
                <a:lnTo>
                  <a:pt x="0" y="120034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946529"/>
            <a:ext cx="4770988" cy="3136174"/>
            <a:chOff x="0" y="0"/>
            <a:chExt cx="1333267" cy="8764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33267" cy="876413"/>
            </a:xfrm>
            <a:custGeom>
              <a:avLst/>
              <a:gdLst/>
              <a:ahLst/>
              <a:cxnLst/>
              <a:rect r="r" b="b" t="t" l="l"/>
              <a:pathLst>
                <a:path h="876413" w="1333267">
                  <a:moveTo>
                    <a:pt x="0" y="0"/>
                  </a:moveTo>
                  <a:lnTo>
                    <a:pt x="1333267" y="0"/>
                  </a:lnTo>
                  <a:lnTo>
                    <a:pt x="1333267" y="876413"/>
                  </a:lnTo>
                  <a:lnTo>
                    <a:pt x="0" y="876413"/>
                  </a:lnTo>
                  <a:close/>
                </a:path>
              </a:pathLst>
            </a:custGeom>
            <a:blipFill>
              <a:blip r:embed="rId4"/>
              <a:stretch>
                <a:fillRect l="-8691" t="0" r="-8691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6834220" y="3946529"/>
            <a:ext cx="4770988" cy="3136174"/>
            <a:chOff x="0" y="0"/>
            <a:chExt cx="1333267" cy="87641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33267" cy="876413"/>
            </a:xfrm>
            <a:custGeom>
              <a:avLst/>
              <a:gdLst/>
              <a:ahLst/>
              <a:cxnLst/>
              <a:rect r="r" b="b" t="t" l="l"/>
              <a:pathLst>
                <a:path h="876413" w="1333267">
                  <a:moveTo>
                    <a:pt x="0" y="0"/>
                  </a:moveTo>
                  <a:lnTo>
                    <a:pt x="1333267" y="0"/>
                  </a:lnTo>
                  <a:lnTo>
                    <a:pt x="1333267" y="876413"/>
                  </a:lnTo>
                  <a:lnTo>
                    <a:pt x="0" y="876413"/>
                  </a:lnTo>
                  <a:close/>
                </a:path>
              </a:pathLst>
            </a:custGeom>
            <a:blipFill>
              <a:blip r:embed="rId5"/>
              <a:stretch>
                <a:fillRect l="0" t="-709" r="0" b="-709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643433" y="3946529"/>
            <a:ext cx="4770988" cy="3136174"/>
            <a:chOff x="0" y="0"/>
            <a:chExt cx="1333267" cy="87641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33267" cy="876413"/>
            </a:xfrm>
            <a:custGeom>
              <a:avLst/>
              <a:gdLst/>
              <a:ahLst/>
              <a:cxnLst/>
              <a:rect r="r" b="b" t="t" l="l"/>
              <a:pathLst>
                <a:path h="876413" w="1333267">
                  <a:moveTo>
                    <a:pt x="0" y="0"/>
                  </a:moveTo>
                  <a:lnTo>
                    <a:pt x="1333267" y="0"/>
                  </a:lnTo>
                  <a:lnTo>
                    <a:pt x="1333267" y="876413"/>
                  </a:lnTo>
                  <a:lnTo>
                    <a:pt x="0" y="876413"/>
                  </a:lnTo>
                  <a:close/>
                </a:path>
              </a:pathLst>
            </a:custGeom>
            <a:blipFill>
              <a:blip r:embed="rId6"/>
              <a:stretch>
                <a:fillRect l="0" t="-26063" r="0" b="-26063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2105025" y="1562100"/>
            <a:ext cx="14077950" cy="1055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</a:pPr>
            <a:r>
              <a:rPr lang="en-US" sz="6999" spc="-139">
                <a:solidFill>
                  <a:srgbClr val="FEFCEE"/>
                </a:solidFill>
                <a:latin typeface="Tenor Sans"/>
                <a:ea typeface="Tenor Sans"/>
                <a:cs typeface="Tenor Sans"/>
                <a:sym typeface="Tenor Sans"/>
              </a:rPr>
              <a:t>Agencies Providing AQI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44240" y="3227542"/>
            <a:ext cx="544830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FEFCEE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CPCB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82896" y="7408388"/>
            <a:ext cx="5109644" cy="1464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EFCEE"/>
                </a:solidFill>
                <a:latin typeface="Clear Sans"/>
                <a:ea typeface="Clear Sans"/>
                <a:cs typeface="Clear Sans"/>
                <a:sym typeface="Clear Sans"/>
              </a:rPr>
              <a:t>The Central Pollution Control Board (CPCB) is responsible for monitoring air quality across India and provides essential data on pollution levels.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419850" y="3307552"/>
            <a:ext cx="5448300" cy="497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59"/>
              </a:lnSpc>
              <a:spcBef>
                <a:spcPct val="0"/>
              </a:spcBef>
            </a:pPr>
            <a:r>
              <a:rPr lang="en-US" b="true" sz="2899">
                <a:solidFill>
                  <a:srgbClr val="FEFCEE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SAFAR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419850" y="7408388"/>
            <a:ext cx="5448300" cy="1464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EFCEE"/>
                </a:solidFill>
                <a:latin typeface="Clear Sans"/>
                <a:ea typeface="Clear Sans"/>
                <a:cs typeface="Clear Sans"/>
                <a:sym typeface="Clear Sans"/>
              </a:rPr>
              <a:t>The System of Air Quality and Weather Forecasting and Research (SAFAR) offers real-time air quality information and forecasts for various cities.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192000" y="3227542"/>
            <a:ext cx="544830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FEFCEE"/>
                </a:solidFill>
                <a:latin typeface="Clear Sans Medium"/>
                <a:ea typeface="Clear Sans Medium"/>
                <a:cs typeface="Clear Sans Medium"/>
                <a:sym typeface="Clear Sans Medium"/>
              </a:rPr>
              <a:t>APPS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304777" y="7408388"/>
            <a:ext cx="5448300" cy="1464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EFCEE"/>
                </a:solidFill>
                <a:latin typeface="Clear Sans"/>
                <a:ea typeface="Clear Sans"/>
                <a:cs typeface="Clear Sans"/>
                <a:sym typeface="Clear Sans"/>
              </a:rPr>
              <a:t>Applications like AQI India, IQAir, and AirVisual provide accessible air quality information, helping individuals make informed decisions about their health.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3352800"/>
            <a:ext cx="5448300" cy="3581400"/>
            <a:chOff x="0" y="0"/>
            <a:chExt cx="1333267" cy="8764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33267" cy="876413"/>
            </a:xfrm>
            <a:custGeom>
              <a:avLst/>
              <a:gdLst/>
              <a:ahLst/>
              <a:cxnLst/>
              <a:rect r="r" b="b" t="t" l="l"/>
              <a:pathLst>
                <a:path h="876413" w="1333267">
                  <a:moveTo>
                    <a:pt x="0" y="0"/>
                  </a:moveTo>
                  <a:lnTo>
                    <a:pt x="1333267" y="0"/>
                  </a:lnTo>
                  <a:lnTo>
                    <a:pt x="1333267" y="876413"/>
                  </a:lnTo>
                  <a:lnTo>
                    <a:pt x="0" y="876413"/>
                  </a:lnTo>
                  <a:close/>
                </a:path>
              </a:pathLst>
            </a:custGeom>
            <a:blipFill>
              <a:blip r:embed="rId2"/>
              <a:stretch>
                <a:fillRect l="0" t="-4609" r="0" b="-460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172950" y="3352800"/>
            <a:ext cx="5448300" cy="3581400"/>
            <a:chOff x="0" y="0"/>
            <a:chExt cx="1333267" cy="8764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33267" cy="876413"/>
            </a:xfrm>
            <a:custGeom>
              <a:avLst/>
              <a:gdLst/>
              <a:ahLst/>
              <a:cxnLst/>
              <a:rect r="r" b="b" t="t" l="l"/>
              <a:pathLst>
                <a:path h="876413" w="1333267">
                  <a:moveTo>
                    <a:pt x="0" y="0"/>
                  </a:moveTo>
                  <a:lnTo>
                    <a:pt x="1333267" y="0"/>
                  </a:lnTo>
                  <a:lnTo>
                    <a:pt x="1333267" y="876413"/>
                  </a:lnTo>
                  <a:lnTo>
                    <a:pt x="0" y="876413"/>
                  </a:lnTo>
                  <a:close/>
                </a:path>
              </a:pathLst>
            </a:custGeom>
            <a:blipFill>
              <a:blip r:embed="rId3"/>
              <a:stretch>
                <a:fillRect l="-9220" t="0" r="-922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6419850" y="3352800"/>
            <a:ext cx="5448300" cy="3581400"/>
            <a:chOff x="0" y="0"/>
            <a:chExt cx="1333267" cy="8764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33267" cy="876413"/>
            </a:xfrm>
            <a:custGeom>
              <a:avLst/>
              <a:gdLst/>
              <a:ahLst/>
              <a:cxnLst/>
              <a:rect r="r" b="b" t="t" l="l"/>
              <a:pathLst>
                <a:path h="876413" w="1333267">
                  <a:moveTo>
                    <a:pt x="0" y="0"/>
                  </a:moveTo>
                  <a:lnTo>
                    <a:pt x="1333267" y="0"/>
                  </a:lnTo>
                  <a:lnTo>
                    <a:pt x="1333267" y="876413"/>
                  </a:lnTo>
                  <a:lnTo>
                    <a:pt x="0" y="876413"/>
                  </a:lnTo>
                  <a:close/>
                </a:path>
              </a:pathLst>
            </a:custGeom>
            <a:blipFill>
              <a:blip r:embed="rId4"/>
              <a:stretch>
                <a:fillRect l="0" t="-26063" r="0" b="-26063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668089" y="7471410"/>
            <a:ext cx="5446961" cy="1253531"/>
            <a:chOff x="0" y="0"/>
            <a:chExt cx="7262615" cy="167137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7262615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 strike="noStrike" u="none">
                  <a:solidFill>
                    <a:srgbClr val="FEFCEE"/>
                  </a:solidFill>
                  <a:latin typeface="Clear Sans Medium"/>
                  <a:ea typeface="Clear Sans Medium"/>
                  <a:cs typeface="Clear Sans Medium"/>
                  <a:sym typeface="Clear Sans Medium"/>
                </a:rPr>
                <a:t>SOLID FUEL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704269"/>
              <a:ext cx="7262615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Burning solid fuels releases harmful particulates.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419850" y="7471410"/>
            <a:ext cx="5448300" cy="1253531"/>
            <a:chOff x="0" y="0"/>
            <a:chExt cx="7264400" cy="1671374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7264400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 strike="noStrike" u="none">
                  <a:solidFill>
                    <a:srgbClr val="FEFCEE"/>
                  </a:solidFill>
                  <a:latin typeface="Clear Sans Medium"/>
                  <a:ea typeface="Clear Sans Medium"/>
                  <a:cs typeface="Clear Sans Medium"/>
                  <a:sym typeface="Clear Sans Medium"/>
                </a:rPr>
                <a:t>DIESEL GENERATORS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704269"/>
              <a:ext cx="7264400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Diesel engines emit significant air pollutants regularly.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172950" y="7471410"/>
            <a:ext cx="5449639" cy="1253531"/>
            <a:chOff x="0" y="0"/>
            <a:chExt cx="7266185" cy="1671374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47625"/>
              <a:ext cx="7266185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 strike="noStrike" u="none">
                  <a:solidFill>
                    <a:srgbClr val="FEFCEE"/>
                  </a:solidFill>
                  <a:latin typeface="Clear Sans Medium"/>
                  <a:ea typeface="Clear Sans Medium"/>
                  <a:cs typeface="Clear Sans Medium"/>
                  <a:sym typeface="Clear Sans Medium"/>
                </a:rPr>
                <a:t>CONSTRUCTION DUST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704269"/>
              <a:ext cx="7266185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Dust from construction sites impacts local air quality.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666750" y="657225"/>
            <a:ext cx="16954500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7000" spc="-140">
                <a:solidFill>
                  <a:srgbClr val="FEFCEE"/>
                </a:solidFill>
                <a:latin typeface="Tenor Sans"/>
                <a:ea typeface="Tenor Sans"/>
                <a:cs typeface="Tenor Sans"/>
                <a:sym typeface="Tenor Sans"/>
              </a:rPr>
              <a:t>Major Contributors to Air Pollution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50568" y="7200900"/>
            <a:ext cx="6274865" cy="4114800"/>
          </a:xfrm>
          <a:custGeom>
            <a:avLst/>
            <a:gdLst/>
            <a:ahLst/>
            <a:cxnLst/>
            <a:rect r="r" b="b" t="t" l="l"/>
            <a:pathLst>
              <a:path h="4114800" w="6274865">
                <a:moveTo>
                  <a:pt x="0" y="0"/>
                </a:moveTo>
                <a:lnTo>
                  <a:pt x="6274864" y="0"/>
                </a:lnTo>
                <a:lnTo>
                  <a:pt x="62748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666750" y="1562100"/>
            <a:ext cx="8324850" cy="5661660"/>
            <a:chOff x="0" y="0"/>
            <a:chExt cx="11099800" cy="754888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11099800" cy="2819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 spc="-139">
                  <a:solidFill>
                    <a:srgbClr val="FEFCEE"/>
                  </a:solidFill>
                  <a:latin typeface="Tenor Sans"/>
                  <a:ea typeface="Tenor Sans"/>
                  <a:cs typeface="Tenor Sans"/>
                  <a:sym typeface="Tenor Sans"/>
                </a:rPr>
                <a:t>Impact of Air Pollution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581364"/>
              <a:ext cx="110998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HEALTH AND ENVIRONMENTAL CONSEQUENCES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600575"/>
              <a:ext cx="11099800" cy="2948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Causes respiratory diseases and asthma attacks</a:t>
              </a:r>
            </a:p>
            <a:p>
              <a:pPr algn="l"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Increases risk of heart-related issues</a:t>
              </a:r>
            </a:p>
            <a:p>
              <a:pPr algn="l"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Contributes to higher cancer rates</a:t>
              </a:r>
            </a:p>
            <a:p>
              <a:pPr algn="l"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Accelerates global warming and climate change</a:t>
              </a:r>
            </a:p>
            <a:p>
              <a:pPr algn="l"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Leads to acid rain affecting ecosystems</a:t>
              </a:r>
            </a:p>
            <a:p>
              <a:pPr algn="l"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Reduces visibility and air quality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723038" y="792993"/>
            <a:ext cx="8104531" cy="8104499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1562100"/>
            <a:ext cx="6886575" cy="2232687"/>
            <a:chOff x="0" y="0"/>
            <a:chExt cx="9182100" cy="297691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91821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AIR PURIFIERS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019211"/>
              <a:ext cx="9182100" cy="19577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b="true" sz="21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Air purifiers</a:t>
              </a: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 can significantly reduce indoor air pollution by filtering out harmful particles, allergens, and chemicals, creating a healthier home environment for everyone.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296400" y="1562100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96400" y="4248150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02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734675" y="6934200"/>
            <a:ext cx="6886575" cy="2232687"/>
            <a:chOff x="0" y="0"/>
            <a:chExt cx="9182100" cy="297691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91821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CLEAN FUELS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019211"/>
              <a:ext cx="9182100" cy="19577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Utilizing </a:t>
              </a:r>
              <a:r>
                <a:rPr lang="en-US" b="true" sz="21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clean cooking fuels</a:t>
              </a: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 like LPG or biofuels can minimize harmful emissions from traditional cooking methods, contributing to better air quality and safer homes.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9296400" y="6934200"/>
            <a:ext cx="617917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99"/>
              </a:lnSpc>
              <a:spcBef>
                <a:spcPct val="0"/>
              </a:spcBef>
            </a:pPr>
            <a:r>
              <a:rPr lang="en-US" b="true" sz="2499">
                <a:solidFill>
                  <a:srgbClr val="FEFCEE"/>
                </a:solidFill>
                <a:latin typeface="Clear Sans Bold"/>
                <a:ea typeface="Clear Sans Bold"/>
                <a:cs typeface="Clear Sans Bold"/>
                <a:sym typeface="Clear Sans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6750" y="1562100"/>
            <a:ext cx="7191375" cy="317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</a:pPr>
            <a:r>
              <a:rPr lang="en-US" sz="6999" spc="-139">
                <a:solidFill>
                  <a:srgbClr val="FEFCEE"/>
                </a:solidFill>
                <a:latin typeface="Tenor Sans"/>
                <a:ea typeface="Tenor Sans"/>
                <a:cs typeface="Tenor Sans"/>
                <a:sym typeface="Tenor Sans"/>
              </a:rPr>
              <a:t>Solutions and Prevention Methods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734675" y="4248150"/>
            <a:ext cx="6886575" cy="2232687"/>
            <a:chOff x="0" y="0"/>
            <a:chExt cx="9182100" cy="297691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0"/>
              <a:ext cx="91821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GREEN ENERGY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019211"/>
              <a:ext cx="9182100" cy="19577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Transitioning to </a:t>
              </a:r>
              <a:r>
                <a:rPr lang="en-US" b="true" sz="2100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green energy</a:t>
              </a:r>
              <a:r>
                <a:rPr lang="en-US" sz="2100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 sources, such as solar and wind, helps decrease reliance on fossil fuels, thereby reducing greenhouse gas emissions and improving air quality.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-3137432" y="7200900"/>
            <a:ext cx="6274865" cy="4114800"/>
          </a:xfrm>
          <a:custGeom>
            <a:avLst/>
            <a:gdLst/>
            <a:ahLst/>
            <a:cxnLst/>
            <a:rect r="r" b="b" t="t" l="l"/>
            <a:pathLst>
              <a:path h="4114800" w="6274865">
                <a:moveTo>
                  <a:pt x="0" y="0"/>
                </a:moveTo>
                <a:lnTo>
                  <a:pt x="6274864" y="0"/>
                </a:lnTo>
                <a:lnTo>
                  <a:pt x="62748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36D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22371" y="-76798"/>
            <a:ext cx="5065629" cy="10440596"/>
            <a:chOff x="0" y="0"/>
            <a:chExt cx="1239623" cy="2554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39623" cy="2554945"/>
            </a:xfrm>
            <a:custGeom>
              <a:avLst/>
              <a:gdLst/>
              <a:ahLst/>
              <a:cxnLst/>
              <a:rect r="r" b="b" t="t" l="l"/>
              <a:pathLst>
                <a:path h="2554945" w="1239623">
                  <a:moveTo>
                    <a:pt x="0" y="0"/>
                  </a:moveTo>
                  <a:lnTo>
                    <a:pt x="1239623" y="0"/>
                  </a:lnTo>
                  <a:lnTo>
                    <a:pt x="1239623" y="2554945"/>
                  </a:lnTo>
                  <a:lnTo>
                    <a:pt x="0" y="2554945"/>
                  </a:lnTo>
                  <a:close/>
                </a:path>
              </a:pathLst>
            </a:custGeom>
            <a:blipFill>
              <a:blip r:embed="rId2"/>
              <a:stretch>
                <a:fillRect l="-92634" t="0" r="-92634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2542323" y="7380980"/>
            <a:ext cx="6274865" cy="4114800"/>
          </a:xfrm>
          <a:custGeom>
            <a:avLst/>
            <a:gdLst/>
            <a:ahLst/>
            <a:cxnLst/>
            <a:rect r="r" b="b" t="t" l="l"/>
            <a:pathLst>
              <a:path h="4114800" w="6274865">
                <a:moveTo>
                  <a:pt x="0" y="0"/>
                </a:moveTo>
                <a:lnTo>
                  <a:pt x="6274864" y="0"/>
                </a:lnTo>
                <a:lnTo>
                  <a:pt x="62748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5" id="5"/>
          <p:cNvGrpSpPr/>
          <p:nvPr/>
        </p:nvGrpSpPr>
        <p:grpSpPr>
          <a:xfrm rot="0">
            <a:off x="1478901" y="1539590"/>
            <a:ext cx="9763125" cy="4998509"/>
            <a:chOff x="0" y="0"/>
            <a:chExt cx="13017500" cy="666467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3017500" cy="2819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</a:pPr>
              <a:r>
                <a:rPr lang="en-US" sz="6999" spc="-139">
                  <a:solidFill>
                    <a:srgbClr val="FEFCEE"/>
                  </a:solidFill>
                  <a:latin typeface="Tenor Sans"/>
                  <a:ea typeface="Tenor Sans"/>
                  <a:cs typeface="Tenor Sans"/>
                  <a:sym typeface="Tenor Sans"/>
                </a:rPr>
                <a:t>Impact and Importance of AirAware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533739"/>
              <a:ext cx="13017500" cy="5300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EFCEE"/>
                  </a:solidFill>
                  <a:latin typeface="Clear Sans Medium"/>
                  <a:ea typeface="Clear Sans Medium"/>
                  <a:cs typeface="Clear Sans Medium"/>
                  <a:sym typeface="Clear Sans Medium"/>
                </a:rPr>
                <a:t>ENHANCING AIR QUALITY MONITORING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727522"/>
              <a:ext cx="13017500" cy="19371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AirAware provides critical </a:t>
              </a:r>
              <a:r>
                <a:rPr lang="en-US" b="true" sz="2099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forecasting</a:t>
              </a:r>
              <a:r>
                <a:rPr lang="en-US" sz="2099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 for dangerous AQI levels, sending alerts to the public. It supports informed </a:t>
              </a:r>
              <a:r>
                <a:rPr lang="en-US" b="true" sz="2099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decision-making</a:t>
              </a:r>
              <a:r>
                <a:rPr lang="en-US" sz="2099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 for stakeholders, utilizes advanced ML modeling, and features </a:t>
              </a:r>
              <a:r>
                <a:rPr lang="en-US" b="true" sz="2099">
                  <a:solidFill>
                    <a:srgbClr val="FEFCEE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visualization dashboards</a:t>
              </a:r>
              <a:r>
                <a:rPr lang="en-US" sz="2099">
                  <a:solidFill>
                    <a:srgbClr val="FEFCEE"/>
                  </a:solidFill>
                  <a:latin typeface="Clear Sans"/>
                  <a:ea typeface="Clear Sans"/>
                  <a:cs typeface="Clear Sans"/>
                  <a:sym typeface="Clear Sans"/>
                </a:rPr>
                <a:t> for real-time data interpretation and user engagement.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AirAware: Smart Air Quality System</dc:description>
  <dc:identifier>DAG5H5dmqxM</dc:identifier>
  <dcterms:modified xsi:type="dcterms:W3CDTF">2011-08-01T06:04:30Z</dcterms:modified>
  <cp:revision>1</cp:revision>
  <dc:title>Presentation - AirAware: Smart Air Quality System</dc:title>
</cp:coreProperties>
</file>

<file path=docProps/thumbnail.jpeg>
</file>